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Titillium Web"/>
      <p:regular r:id="rId33"/>
      <p:bold r:id="rId34"/>
      <p:italic r:id="rId35"/>
      <p:boldItalic r:id="rId36"/>
    </p:embeddedFont>
    <p:embeddedFont>
      <p:font typeface="Titillium Web Light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Aslay Clevisson Soares Santos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45A5B21-503E-45E7-BCCF-76940F660A3F}">
  <a:tblStyle styleId="{845A5B21-503E-45E7-BCCF-76940F660A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TitilliumWebLight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TitilliumWeb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TitilliumWeb-italic.fntdata"/><Relationship Id="rId12" Type="http://schemas.openxmlformats.org/officeDocument/2006/relationships/slide" Target="slides/slide6.xml"/><Relationship Id="rId34" Type="http://schemas.openxmlformats.org/officeDocument/2006/relationships/font" Target="fonts/TitilliumWeb-bold.fntdata"/><Relationship Id="rId15" Type="http://schemas.openxmlformats.org/officeDocument/2006/relationships/slide" Target="slides/slide9.xml"/><Relationship Id="rId37" Type="http://schemas.openxmlformats.org/officeDocument/2006/relationships/font" Target="fonts/TitilliumWebLight-regular.fntdata"/><Relationship Id="rId14" Type="http://schemas.openxmlformats.org/officeDocument/2006/relationships/slide" Target="slides/slide8.xml"/><Relationship Id="rId36" Type="http://schemas.openxmlformats.org/officeDocument/2006/relationships/font" Target="fonts/TitilliumWeb-boldItalic.fntdata"/><Relationship Id="rId17" Type="http://schemas.openxmlformats.org/officeDocument/2006/relationships/slide" Target="slides/slide11.xml"/><Relationship Id="rId39" Type="http://schemas.openxmlformats.org/officeDocument/2006/relationships/font" Target="fonts/TitilliumWebLight-italic.fntdata"/><Relationship Id="rId16" Type="http://schemas.openxmlformats.org/officeDocument/2006/relationships/slide" Target="slides/slide10.xml"/><Relationship Id="rId38" Type="http://schemas.openxmlformats.org/officeDocument/2006/relationships/font" Target="fonts/TitilliumWebLight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06-16T00:14:31.648">
    <p:pos x="6000" y="0"/>
    <p:text>Jão, a fonte pode ser diminuída, não?
Assim trata um pouco a questão dos espaçamentos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Anderson Sobrinho Lima Laurentino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João Matheus Guedes da Costa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José Helton Alves Pimentel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Gabriel Vanderlei de Oliveira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Victoria Pantoja do Amaral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b57f11223_2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b57f11223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72b454599_0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72b45459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Melhorar a distribuição de rotas similares no transporte da instituição;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Facilitar o deslocamento de pessoas entre os campus do IFPE;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Melhorar a administração da frota;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Diminuir os custos relacionados ao transporte da instituição;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Diminuir a circulação de veículos do IFPE nas ruas;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100"/>
              <a:buChar char="●"/>
            </a:pPr>
            <a:r>
              <a:rPr b="1" lang="en">
                <a:solidFill>
                  <a:srgbClr val="4A86E8"/>
                </a:solidFill>
              </a:rPr>
              <a:t>Melhorar usabilidade do sistema já existente.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ponto ou ideia de que se parte para armar um raciocínio.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972b454599_0_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972b45459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Os funcionários do IFPE terem um celular disponível e com acesso à internet para utilização do aplicativo;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Os usuários devem estar em um dos campus do IFPE;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Os funcionários precisam percorrer rotas próximas e similares.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972b454599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972b4545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972b454599_1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972b454599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72b454599_1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972b454599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972b454599_1_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972b454599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Os funcionários do IFPE terem um celular disponível e com acesso à internet para utilização do aplicativo;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Os usuários devem estar em um dos campus do IFPE;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Os funcionários precisam percorrer rotas próximas e similares.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972b454599_1_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972b454599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94af4007f_1_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94af4007f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72b454599_1_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72b454599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900">
                <a:solidFill>
                  <a:schemeClr val="dk1"/>
                </a:solidFill>
              </a:rPr>
              <a:t>Salarial: R$36 x H.T (distribuídos pela equipe)Vê, pode ser colocado 36/h, para cada membro no lugar de distribuído</a:t>
            </a:r>
            <a:endParaRPr sz="9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900">
                <a:solidFill>
                  <a:schemeClr val="dk1"/>
                </a:solidFill>
              </a:rPr>
              <a:t>Licenças do Adobe XD (mensal): R$ 215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972b454599_1_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972b454599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972b454599_4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972b454599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972b454599_4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972b454599_4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972b454599_4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972b454599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72b454599_4_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72b454599_4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09ff924d7_2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09ff924d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e09ff924d7_0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e09ff924d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09ff924d7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e09ff924d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972b454599_0_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972b45459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09ff924d7_0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09ff924d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09ff924d7_2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e09ff924d7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94af4007f_1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94af4007f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Unir membros da IFPE que compartilham da mesma rota;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Otimizar custo de transporte;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Modernizar e facilitar a sistema de transporte já existente na instituição (Mobili piloto);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Facilitar a logística para o transporte de pessoas do IFPE;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685800" y="743850"/>
            <a:ext cx="5796900" cy="11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ctrTitle"/>
          </p:nvPr>
        </p:nvSpPr>
        <p:spPr>
          <a:xfrm>
            <a:off x="685800" y="973750"/>
            <a:ext cx="5796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685800" y="2230450"/>
            <a:ext cx="5796900" cy="46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318775" y="1036050"/>
            <a:ext cx="5163900" cy="366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44500" lvl="0" marL="457200" rtl="0">
              <a:spcBef>
                <a:spcPts val="600"/>
              </a:spcBef>
              <a:spcAft>
                <a:spcPts val="0"/>
              </a:spcAft>
              <a:buSzPts val="3400"/>
              <a:buChar char="▰"/>
              <a:defRPr sz="3400"/>
            </a:lvl1pPr>
            <a:lvl2pPr indent="-444500" lvl="1" marL="914400" rtl="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2pPr>
            <a:lvl3pPr indent="-444500" lvl="2" marL="1371600" rtl="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3pPr>
            <a:lvl4pPr indent="-444500" lvl="3" marL="1828800" rtl="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4pPr>
            <a:lvl5pPr indent="-444500" lvl="4" marL="2286000" rtl="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5pPr>
            <a:lvl6pPr indent="-444500" lvl="5" marL="2743200" rtl="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6pPr>
            <a:lvl7pPr indent="-444500" lvl="6" marL="3200400" rtl="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7pPr>
            <a:lvl8pPr indent="-444500" lvl="7" marL="3657600" rtl="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8pPr>
            <a:lvl9pPr indent="-444500" lvl="8" marL="41148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9pPr>
          </a:lstStyle>
          <a:p/>
        </p:txBody>
      </p:sp>
      <p:sp>
        <p:nvSpPr>
          <p:cNvPr id="19" name="Google Shape;19;p4"/>
          <p:cNvSpPr txBox="1"/>
          <p:nvPr/>
        </p:nvSpPr>
        <p:spPr>
          <a:xfrm>
            <a:off x="604350" y="627175"/>
            <a:ext cx="8709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7DFFB1"/>
                </a:solidFill>
                <a:latin typeface="Titillium Web"/>
                <a:ea typeface="Titillium Web"/>
                <a:cs typeface="Titillium Web"/>
                <a:sym typeface="Titillium Web"/>
              </a:rPr>
              <a:t>“</a:t>
            </a:r>
            <a:endParaRPr b="1" sz="9600">
              <a:solidFill>
                <a:srgbClr val="7DFFB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457200" y="1428750"/>
            <a:ext cx="2924700" cy="315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0" name="Google Shape;30;p6"/>
          <p:cNvSpPr txBox="1"/>
          <p:nvPr>
            <p:ph idx="2" type="body"/>
          </p:nvPr>
        </p:nvSpPr>
        <p:spPr>
          <a:xfrm>
            <a:off x="3558095" y="1428750"/>
            <a:ext cx="2924700" cy="315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457200" y="1428750"/>
            <a:ext cx="1851600" cy="332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2544155" y="1428750"/>
            <a:ext cx="1851600" cy="332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7" name="Google Shape;37;p7"/>
          <p:cNvSpPr txBox="1"/>
          <p:nvPr>
            <p:ph idx="3" type="body"/>
          </p:nvPr>
        </p:nvSpPr>
        <p:spPr>
          <a:xfrm>
            <a:off x="4631111" y="1428750"/>
            <a:ext cx="1851600" cy="332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/>
          <p:nvPr>
            <p:ph idx="1" type="body"/>
          </p:nvPr>
        </p:nvSpPr>
        <p:spPr>
          <a:xfrm>
            <a:off x="457200" y="4406300"/>
            <a:ext cx="60255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rgbClr val="7DFFB1"/>
            </a:gs>
            <a:gs pos="12000">
              <a:srgbClr val="00AAC6"/>
            </a:gs>
            <a:gs pos="51000">
              <a:srgbClr val="0037B3"/>
            </a:gs>
            <a:gs pos="100000">
              <a:srgbClr val="00001A"/>
            </a:gs>
          </a:gsLst>
          <a:lin ang="1350003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Char char="▰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lvl="1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lvl="2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lvl="3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lvl="4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lvl="5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lvl="6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lvl="7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lvl="8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1.xml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rive.google.com/file/d/1FOs1WaT0U9GxDu9z7UHyZLScU4tdhQbH/view?usp=sharing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/>
          <p:nvPr/>
        </p:nvSpPr>
        <p:spPr>
          <a:xfrm>
            <a:off x="-27" y="14174"/>
            <a:ext cx="9144000" cy="5129400"/>
          </a:xfrm>
          <a:prstGeom prst="rect">
            <a:avLst/>
          </a:prstGeom>
          <a:solidFill>
            <a:srgbClr val="000000">
              <a:alpha val="3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1"/>
          <p:cNvSpPr txBox="1"/>
          <p:nvPr>
            <p:ph type="ctrTitle"/>
          </p:nvPr>
        </p:nvSpPr>
        <p:spPr>
          <a:xfrm>
            <a:off x="1207625" y="1998975"/>
            <a:ext cx="67287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Mobili</a:t>
            </a:r>
            <a:endParaRPr sz="1400"/>
          </a:p>
        </p:txBody>
      </p:sp>
      <p:sp>
        <p:nvSpPr>
          <p:cNvPr id="56" name="Google Shape;56;p11"/>
          <p:cNvSpPr txBox="1"/>
          <p:nvPr/>
        </p:nvSpPr>
        <p:spPr>
          <a:xfrm>
            <a:off x="5992450" y="3983775"/>
            <a:ext cx="3151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Alunos: Anderson Sobrinho Lima Laurentino</a:t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	  Gabriel Vanderlei de Oliveira </a:t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	  João Matheus Guedes da Costa</a:t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	  Jose Helton Alves Pimentel</a:t>
            </a:r>
            <a:endParaRPr b="1" sz="1000">
              <a:solidFill>
                <a:srgbClr val="FFFFFF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  Victoria Pantoja do Amaral</a:t>
            </a:r>
            <a:endParaRPr b="1"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/>
        </p:nvSpPr>
        <p:spPr>
          <a:xfrm>
            <a:off x="436725" y="660250"/>
            <a:ext cx="3901200" cy="40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tillium Web"/>
              <a:buChar char="●"/>
            </a:pPr>
            <a:r>
              <a:rPr b="1" lang="en" sz="1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Unir membros da IFPE que compartilham da mesma rota;</a:t>
            </a:r>
            <a:endParaRPr b="1" sz="17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tillium Web"/>
              <a:buChar char="●"/>
            </a:pPr>
            <a:r>
              <a:rPr b="1" lang="en" sz="1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Otimizar custo de transporte;</a:t>
            </a:r>
            <a:endParaRPr b="1" sz="17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tillium Web"/>
              <a:buChar char="●"/>
            </a:pPr>
            <a:r>
              <a:rPr b="1" lang="en" sz="1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Modernizar e facilitar a sistema de transporte já existente na instituição (Mobili piloto);</a:t>
            </a:r>
            <a:endParaRPr b="1" sz="17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tillium Web"/>
              <a:buChar char="●"/>
            </a:pPr>
            <a:r>
              <a:rPr b="1" lang="en" sz="1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Facilitar a logística para o transporte de pessoas do IFPE;</a:t>
            </a:r>
            <a:endParaRPr b="1" sz="17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tillium Web"/>
              <a:buChar char="●"/>
            </a:pPr>
            <a:r>
              <a:rPr b="1" lang="en" sz="1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Melhorar a usabilidade do sistema já existente.</a:t>
            </a:r>
            <a:endParaRPr b="1" sz="17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47" name="Google Shape;1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4725" y="593650"/>
            <a:ext cx="4305300" cy="3522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/>
          <p:nvPr/>
        </p:nvSpPr>
        <p:spPr>
          <a:xfrm>
            <a:off x="-27" y="14174"/>
            <a:ext cx="9144000" cy="5129400"/>
          </a:xfrm>
          <a:prstGeom prst="rect">
            <a:avLst/>
          </a:prstGeom>
          <a:solidFill>
            <a:srgbClr val="000000">
              <a:alpha val="3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1"/>
          <p:cNvSpPr txBox="1"/>
          <p:nvPr>
            <p:ph idx="4294967295" type="ctrTitle"/>
          </p:nvPr>
        </p:nvSpPr>
        <p:spPr>
          <a:xfrm>
            <a:off x="685800" y="2915650"/>
            <a:ext cx="5278800" cy="167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Resultados esperados</a:t>
            </a:r>
            <a:endParaRPr sz="6000"/>
          </a:p>
        </p:txBody>
      </p:sp>
      <p:grpSp>
        <p:nvGrpSpPr>
          <p:cNvPr id="154" name="Google Shape;154;p21"/>
          <p:cNvGrpSpPr/>
          <p:nvPr/>
        </p:nvGrpSpPr>
        <p:grpSpPr>
          <a:xfrm>
            <a:off x="1745961" y="352459"/>
            <a:ext cx="1675491" cy="1675513"/>
            <a:chOff x="6643075" y="3664250"/>
            <a:chExt cx="407950" cy="407975"/>
          </a:xfrm>
        </p:grpSpPr>
        <p:sp>
          <p:nvSpPr>
            <p:cNvPr id="155" name="Google Shape;155;p21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1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" name="Google Shape;157;p21"/>
          <p:cNvGrpSpPr/>
          <p:nvPr/>
        </p:nvGrpSpPr>
        <p:grpSpPr>
          <a:xfrm rot="727535">
            <a:off x="750467" y="1987952"/>
            <a:ext cx="688825" cy="688786"/>
            <a:chOff x="576250" y="4319400"/>
            <a:chExt cx="442075" cy="442050"/>
          </a:xfrm>
        </p:grpSpPr>
        <p:sp>
          <p:nvSpPr>
            <p:cNvPr id="158" name="Google Shape;158;p21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1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" name="Google Shape;162;p21"/>
          <p:cNvSpPr/>
          <p:nvPr/>
        </p:nvSpPr>
        <p:spPr>
          <a:xfrm>
            <a:off x="1344744" y="738932"/>
            <a:ext cx="261927" cy="250098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1"/>
          <p:cNvSpPr/>
          <p:nvPr/>
        </p:nvSpPr>
        <p:spPr>
          <a:xfrm rot="2697461">
            <a:off x="3070537" y="2019141"/>
            <a:ext cx="397516" cy="379563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1"/>
          <p:cNvSpPr/>
          <p:nvPr/>
        </p:nvSpPr>
        <p:spPr>
          <a:xfrm>
            <a:off x="3385024" y="1802439"/>
            <a:ext cx="159240" cy="152120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1"/>
          <p:cNvSpPr/>
          <p:nvPr/>
        </p:nvSpPr>
        <p:spPr>
          <a:xfrm rot="1280389">
            <a:off x="1163299" y="1493211"/>
            <a:ext cx="159248" cy="152102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21"/>
          <p:cNvSpPr txBox="1"/>
          <p:nvPr/>
        </p:nvSpPr>
        <p:spPr>
          <a:xfrm>
            <a:off x="5065675" y="1705075"/>
            <a:ext cx="3325200" cy="30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/>
          <p:nvPr/>
        </p:nvSpPr>
        <p:spPr>
          <a:xfrm>
            <a:off x="135875" y="907925"/>
            <a:ext cx="4744500" cy="3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tillium Web"/>
              <a:buChar char="●"/>
            </a:pPr>
            <a:r>
              <a:rPr b="1" lang="en" sz="1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Facilitar o deslocamento de pessoas entre os campus do IFPE;</a:t>
            </a:r>
            <a:endParaRPr b="1" sz="17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tillium Web"/>
              <a:buChar char="●"/>
            </a:pPr>
            <a:r>
              <a:rPr b="1" lang="en" sz="1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Melhorar a administração da frota;</a:t>
            </a:r>
            <a:endParaRPr b="1" sz="17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tillium Web"/>
              <a:buChar char="●"/>
            </a:pPr>
            <a:r>
              <a:rPr b="1" lang="en" sz="1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Diminuir os custos relacionados ao transporte da instituição;</a:t>
            </a:r>
            <a:endParaRPr b="1" sz="17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tillium Web"/>
              <a:buChar char="●"/>
            </a:pPr>
            <a:r>
              <a:rPr b="1" lang="en" sz="1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Diminuir a circulação de veículos do IFPE nas ruas;</a:t>
            </a:r>
            <a:endParaRPr b="1" sz="17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tillium Web"/>
              <a:buChar char="●"/>
            </a:pPr>
            <a:r>
              <a:rPr b="1" lang="en" sz="1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Uma interface simples, fácil e acessível para os funcionários que desejem pedir um transporte, para o motorista e para a logística.</a:t>
            </a:r>
            <a:endParaRPr b="1" sz="17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73" name="Google Shape;1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4700" y="1213500"/>
            <a:ext cx="3769800" cy="2716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/>
          <p:nvPr/>
        </p:nvSpPr>
        <p:spPr>
          <a:xfrm>
            <a:off x="-27" y="14174"/>
            <a:ext cx="9144000" cy="5129400"/>
          </a:xfrm>
          <a:prstGeom prst="rect">
            <a:avLst/>
          </a:prstGeom>
          <a:solidFill>
            <a:srgbClr val="000000">
              <a:alpha val="3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3"/>
          <p:cNvSpPr txBox="1"/>
          <p:nvPr>
            <p:ph idx="4294967295" type="ctrTitle"/>
          </p:nvPr>
        </p:nvSpPr>
        <p:spPr>
          <a:xfrm>
            <a:off x="685800" y="2573950"/>
            <a:ext cx="5278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Premissas</a:t>
            </a:r>
            <a:endParaRPr sz="6000"/>
          </a:p>
        </p:txBody>
      </p:sp>
      <p:grpSp>
        <p:nvGrpSpPr>
          <p:cNvPr id="180" name="Google Shape;180;p23"/>
          <p:cNvGrpSpPr/>
          <p:nvPr/>
        </p:nvGrpSpPr>
        <p:grpSpPr>
          <a:xfrm>
            <a:off x="1745961" y="352459"/>
            <a:ext cx="1675491" cy="1675513"/>
            <a:chOff x="6643075" y="3664250"/>
            <a:chExt cx="407950" cy="407975"/>
          </a:xfrm>
        </p:grpSpPr>
        <p:sp>
          <p:nvSpPr>
            <p:cNvPr id="181" name="Google Shape;181;p23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23"/>
          <p:cNvGrpSpPr/>
          <p:nvPr/>
        </p:nvGrpSpPr>
        <p:grpSpPr>
          <a:xfrm rot="727535">
            <a:off x="750467" y="1987952"/>
            <a:ext cx="688825" cy="688786"/>
            <a:chOff x="576250" y="4319400"/>
            <a:chExt cx="442075" cy="442050"/>
          </a:xfrm>
        </p:grpSpPr>
        <p:sp>
          <p:nvSpPr>
            <p:cNvPr id="184" name="Google Shape;184;p23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3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3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" name="Google Shape;188;p23"/>
          <p:cNvSpPr/>
          <p:nvPr/>
        </p:nvSpPr>
        <p:spPr>
          <a:xfrm>
            <a:off x="1344744" y="738932"/>
            <a:ext cx="261927" cy="250098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3"/>
          <p:cNvSpPr/>
          <p:nvPr/>
        </p:nvSpPr>
        <p:spPr>
          <a:xfrm rot="2697461">
            <a:off x="3070537" y="2019141"/>
            <a:ext cx="397516" cy="379563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3"/>
          <p:cNvSpPr/>
          <p:nvPr/>
        </p:nvSpPr>
        <p:spPr>
          <a:xfrm>
            <a:off x="3385024" y="1802439"/>
            <a:ext cx="159240" cy="152120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3"/>
          <p:cNvSpPr/>
          <p:nvPr/>
        </p:nvSpPr>
        <p:spPr>
          <a:xfrm rot="1280389">
            <a:off x="1163299" y="1493211"/>
            <a:ext cx="159248" cy="152102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/>
          <p:nvPr/>
        </p:nvSpPr>
        <p:spPr>
          <a:xfrm>
            <a:off x="220600" y="143425"/>
            <a:ext cx="4794000" cy="49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tillium Web"/>
              <a:buChar char="●"/>
            </a:pPr>
            <a:r>
              <a:rPr b="1" lang="en"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Todas informações serão extraídas do Product Owner;</a:t>
            </a:r>
            <a:endParaRPr b="1" sz="16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tillium Web"/>
              <a:buChar char="●"/>
            </a:pPr>
            <a:r>
              <a:rPr b="1" lang="en"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O time de desenvolvimento tem disponível para uso seu próprio computador como ferramenta de trabalho</a:t>
            </a:r>
            <a:endParaRPr b="1" sz="16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tillium Web"/>
              <a:buChar char="●"/>
            </a:pPr>
            <a:r>
              <a:rPr b="1" lang="en"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A primeira versão do software será distribuída para análise;</a:t>
            </a:r>
            <a:endParaRPr b="1" sz="16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tillium Web"/>
              <a:buChar char="●"/>
            </a:pPr>
            <a:r>
              <a:rPr b="1" lang="en"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O código fonte da versão piloto deve ser disponibilizado para o time de desenvolvimento do projeto e ux do time que desenvolveu no semestre passado;</a:t>
            </a:r>
            <a:endParaRPr b="1" sz="16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tillium Web"/>
              <a:buChar char="●"/>
            </a:pPr>
            <a:r>
              <a:rPr b="1" lang="en"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O responsável pelo software dará subsídio a algumas plataformas, para o desenvolvimento do projeto.</a:t>
            </a:r>
            <a:endParaRPr b="1" sz="16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tillium Web"/>
              <a:buChar char="●"/>
            </a:pPr>
            <a:r>
              <a:rPr b="1" lang="en"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Entrega do produto dentro do tempo estimado de 3 meses.</a:t>
            </a:r>
            <a:endParaRPr b="1" sz="16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98" name="Google Shape;19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0000" y="883900"/>
            <a:ext cx="3984000" cy="2610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/>
          <p:nvPr/>
        </p:nvSpPr>
        <p:spPr>
          <a:xfrm>
            <a:off x="-27" y="14174"/>
            <a:ext cx="9144000" cy="5129400"/>
          </a:xfrm>
          <a:prstGeom prst="rect">
            <a:avLst/>
          </a:prstGeom>
          <a:solidFill>
            <a:srgbClr val="000000">
              <a:alpha val="3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5"/>
          <p:cNvSpPr txBox="1"/>
          <p:nvPr>
            <p:ph idx="4294967295" type="ctrTitle"/>
          </p:nvPr>
        </p:nvSpPr>
        <p:spPr>
          <a:xfrm>
            <a:off x="685800" y="2573950"/>
            <a:ext cx="5278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Restrições</a:t>
            </a:r>
            <a:endParaRPr sz="6000"/>
          </a:p>
        </p:txBody>
      </p:sp>
      <p:grpSp>
        <p:nvGrpSpPr>
          <p:cNvPr id="205" name="Google Shape;205;p25"/>
          <p:cNvGrpSpPr/>
          <p:nvPr/>
        </p:nvGrpSpPr>
        <p:grpSpPr>
          <a:xfrm>
            <a:off x="1745961" y="352459"/>
            <a:ext cx="1675491" cy="1675513"/>
            <a:chOff x="6643075" y="3664250"/>
            <a:chExt cx="407950" cy="407975"/>
          </a:xfrm>
        </p:grpSpPr>
        <p:sp>
          <p:nvSpPr>
            <p:cNvPr id="206" name="Google Shape;206;p25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5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" name="Google Shape;208;p25"/>
          <p:cNvGrpSpPr/>
          <p:nvPr/>
        </p:nvGrpSpPr>
        <p:grpSpPr>
          <a:xfrm rot="727535">
            <a:off x="750467" y="1987952"/>
            <a:ext cx="688825" cy="688786"/>
            <a:chOff x="576250" y="4319400"/>
            <a:chExt cx="442075" cy="442050"/>
          </a:xfrm>
        </p:grpSpPr>
        <p:sp>
          <p:nvSpPr>
            <p:cNvPr id="209" name="Google Shape;209;p25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5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5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5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" name="Google Shape;213;p25"/>
          <p:cNvSpPr/>
          <p:nvPr/>
        </p:nvSpPr>
        <p:spPr>
          <a:xfrm>
            <a:off x="1344744" y="738932"/>
            <a:ext cx="261927" cy="250098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5"/>
          <p:cNvSpPr/>
          <p:nvPr/>
        </p:nvSpPr>
        <p:spPr>
          <a:xfrm rot="2697461">
            <a:off x="3070537" y="2019141"/>
            <a:ext cx="397516" cy="379563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5"/>
          <p:cNvSpPr/>
          <p:nvPr/>
        </p:nvSpPr>
        <p:spPr>
          <a:xfrm>
            <a:off x="3385024" y="1802439"/>
            <a:ext cx="159240" cy="152120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5"/>
          <p:cNvSpPr/>
          <p:nvPr/>
        </p:nvSpPr>
        <p:spPr>
          <a:xfrm rot="1280389">
            <a:off x="1163299" y="1493211"/>
            <a:ext cx="159248" cy="152102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" name="Google Shape;218;p25"/>
          <p:cNvSpPr txBox="1"/>
          <p:nvPr/>
        </p:nvSpPr>
        <p:spPr>
          <a:xfrm>
            <a:off x="5065675" y="1705075"/>
            <a:ext cx="3325200" cy="30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/>
          <p:nvPr/>
        </p:nvSpPr>
        <p:spPr>
          <a:xfrm>
            <a:off x="228900" y="1013025"/>
            <a:ext cx="3639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tillium Web"/>
              <a:buChar char="●"/>
            </a:pPr>
            <a:r>
              <a:rPr b="1" lang="en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O projeto deve ser concluído com os gastos previstos;</a:t>
            </a:r>
            <a:endParaRPr b="1"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just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457200" rtl="0" algn="just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tillium Web"/>
              <a:buChar char="●"/>
            </a:pPr>
            <a:r>
              <a:rPr b="1" lang="en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Estar de acordo com o prazo das atividades estabelecidas;</a:t>
            </a:r>
            <a:endParaRPr b="1"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24" name="Google Shape;2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2425" y="1175750"/>
            <a:ext cx="4971000" cy="2974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/>
          <p:nvPr/>
        </p:nvSpPr>
        <p:spPr>
          <a:xfrm>
            <a:off x="-27" y="14174"/>
            <a:ext cx="9144000" cy="5129400"/>
          </a:xfrm>
          <a:prstGeom prst="rect">
            <a:avLst/>
          </a:prstGeom>
          <a:solidFill>
            <a:srgbClr val="000000">
              <a:alpha val="3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7"/>
          <p:cNvSpPr txBox="1"/>
          <p:nvPr>
            <p:ph idx="4294967295" type="ctrTitle"/>
          </p:nvPr>
        </p:nvSpPr>
        <p:spPr>
          <a:xfrm>
            <a:off x="685800" y="2573950"/>
            <a:ext cx="5278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Riscos</a:t>
            </a:r>
            <a:endParaRPr sz="6000"/>
          </a:p>
        </p:txBody>
      </p:sp>
      <p:grpSp>
        <p:nvGrpSpPr>
          <p:cNvPr id="231" name="Google Shape;231;p27"/>
          <p:cNvGrpSpPr/>
          <p:nvPr/>
        </p:nvGrpSpPr>
        <p:grpSpPr>
          <a:xfrm>
            <a:off x="1745961" y="352459"/>
            <a:ext cx="1675491" cy="1675513"/>
            <a:chOff x="6643075" y="3664250"/>
            <a:chExt cx="407950" cy="407975"/>
          </a:xfrm>
        </p:grpSpPr>
        <p:sp>
          <p:nvSpPr>
            <p:cNvPr id="232" name="Google Shape;232;p27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7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" name="Google Shape;234;p27"/>
          <p:cNvGrpSpPr/>
          <p:nvPr/>
        </p:nvGrpSpPr>
        <p:grpSpPr>
          <a:xfrm rot="727535">
            <a:off x="750467" y="1987952"/>
            <a:ext cx="688825" cy="688786"/>
            <a:chOff x="576250" y="4319400"/>
            <a:chExt cx="442075" cy="442050"/>
          </a:xfrm>
        </p:grpSpPr>
        <p:sp>
          <p:nvSpPr>
            <p:cNvPr id="235" name="Google Shape;235;p27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7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7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7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" name="Google Shape;239;p27"/>
          <p:cNvSpPr/>
          <p:nvPr/>
        </p:nvSpPr>
        <p:spPr>
          <a:xfrm>
            <a:off x="1344744" y="738932"/>
            <a:ext cx="261927" cy="250098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7"/>
          <p:cNvSpPr/>
          <p:nvPr/>
        </p:nvSpPr>
        <p:spPr>
          <a:xfrm rot="2697461">
            <a:off x="3070537" y="2019141"/>
            <a:ext cx="397516" cy="379563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7"/>
          <p:cNvSpPr/>
          <p:nvPr/>
        </p:nvSpPr>
        <p:spPr>
          <a:xfrm>
            <a:off x="3385024" y="1802439"/>
            <a:ext cx="159240" cy="152120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7"/>
          <p:cNvSpPr/>
          <p:nvPr/>
        </p:nvSpPr>
        <p:spPr>
          <a:xfrm rot="1280389">
            <a:off x="1163299" y="1493211"/>
            <a:ext cx="159248" cy="152102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4" name="Google Shape;244;p27"/>
          <p:cNvSpPr txBox="1"/>
          <p:nvPr/>
        </p:nvSpPr>
        <p:spPr>
          <a:xfrm>
            <a:off x="5065675" y="1705075"/>
            <a:ext cx="3325200" cy="30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/>
          <p:nvPr/>
        </p:nvSpPr>
        <p:spPr>
          <a:xfrm>
            <a:off x="203800" y="638475"/>
            <a:ext cx="4619400" cy="41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tillium Web"/>
              <a:buChar char="●"/>
            </a:pPr>
            <a:r>
              <a:rPr b="1" lang="en" sz="1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Informações a partir do Product Owner serem sem contexto</a:t>
            </a:r>
            <a:endParaRPr b="1" sz="17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tillium Web"/>
              <a:buChar char="●"/>
            </a:pPr>
            <a:r>
              <a:rPr b="1" lang="en" sz="1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Imprevistos que acarretem a não distribuição da primeira versão do software, para análise;</a:t>
            </a:r>
            <a:endParaRPr b="1" sz="17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tillium Web"/>
              <a:buChar char="●"/>
            </a:pPr>
            <a:r>
              <a:rPr b="1" lang="en" sz="1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Não receber o código fonte da versão piloto;</a:t>
            </a:r>
            <a:endParaRPr b="1" sz="17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tillium Web"/>
              <a:buChar char="●"/>
            </a:pPr>
            <a:r>
              <a:rPr b="1" lang="en" sz="1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Imprevistos relacionado a internet, dificultando a comunicação;</a:t>
            </a:r>
            <a:endParaRPr b="1" sz="17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tillium Web"/>
              <a:buChar char="●"/>
            </a:pPr>
            <a:r>
              <a:rPr b="1" lang="en" sz="1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Não receber incentivo para a conclusão do projeto;</a:t>
            </a:r>
            <a:endParaRPr b="1" sz="17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tillium Web"/>
              <a:buChar char="●"/>
            </a:pPr>
            <a:r>
              <a:rPr b="1" lang="en" sz="1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Não concluir o projeto a tempo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50" name="Google Shape;2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8300" y="1376400"/>
            <a:ext cx="3789300" cy="2390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/>
          <p:nvPr/>
        </p:nvSpPr>
        <p:spPr>
          <a:xfrm>
            <a:off x="-27" y="14174"/>
            <a:ext cx="9144000" cy="5129400"/>
          </a:xfrm>
          <a:prstGeom prst="rect">
            <a:avLst/>
          </a:prstGeom>
          <a:solidFill>
            <a:srgbClr val="000000">
              <a:alpha val="3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9"/>
          <p:cNvSpPr txBox="1"/>
          <p:nvPr>
            <p:ph idx="4294967295" type="ctrTitle"/>
          </p:nvPr>
        </p:nvSpPr>
        <p:spPr>
          <a:xfrm>
            <a:off x="685800" y="2573950"/>
            <a:ext cx="5278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Custo e Prazo</a:t>
            </a:r>
            <a:endParaRPr sz="6000"/>
          </a:p>
        </p:txBody>
      </p:sp>
      <p:grpSp>
        <p:nvGrpSpPr>
          <p:cNvPr id="257" name="Google Shape;257;p29"/>
          <p:cNvGrpSpPr/>
          <p:nvPr/>
        </p:nvGrpSpPr>
        <p:grpSpPr>
          <a:xfrm>
            <a:off x="1745961" y="352459"/>
            <a:ext cx="1675491" cy="1675513"/>
            <a:chOff x="6643075" y="3664250"/>
            <a:chExt cx="407950" cy="407975"/>
          </a:xfrm>
        </p:grpSpPr>
        <p:sp>
          <p:nvSpPr>
            <p:cNvPr id="258" name="Google Shape;258;p29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9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" name="Google Shape;260;p29"/>
          <p:cNvGrpSpPr/>
          <p:nvPr/>
        </p:nvGrpSpPr>
        <p:grpSpPr>
          <a:xfrm rot="727535">
            <a:off x="750467" y="1987952"/>
            <a:ext cx="688825" cy="688786"/>
            <a:chOff x="576250" y="4319400"/>
            <a:chExt cx="442075" cy="442050"/>
          </a:xfrm>
        </p:grpSpPr>
        <p:sp>
          <p:nvSpPr>
            <p:cNvPr id="261" name="Google Shape;261;p29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9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9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9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9"/>
          <p:cNvSpPr/>
          <p:nvPr/>
        </p:nvSpPr>
        <p:spPr>
          <a:xfrm>
            <a:off x="1344744" y="738932"/>
            <a:ext cx="261927" cy="250098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9"/>
          <p:cNvSpPr/>
          <p:nvPr/>
        </p:nvSpPr>
        <p:spPr>
          <a:xfrm rot="2697461">
            <a:off x="3070537" y="2019141"/>
            <a:ext cx="397516" cy="379563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9"/>
          <p:cNvSpPr/>
          <p:nvPr/>
        </p:nvSpPr>
        <p:spPr>
          <a:xfrm>
            <a:off x="3385024" y="1802439"/>
            <a:ext cx="159240" cy="152120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9"/>
          <p:cNvSpPr/>
          <p:nvPr/>
        </p:nvSpPr>
        <p:spPr>
          <a:xfrm rot="1280389">
            <a:off x="1163299" y="1493211"/>
            <a:ext cx="159248" cy="152102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29"/>
          <p:cNvSpPr txBox="1"/>
          <p:nvPr/>
        </p:nvSpPr>
        <p:spPr>
          <a:xfrm>
            <a:off x="5065675" y="1705075"/>
            <a:ext cx="3325200" cy="30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/>
          <p:nvPr/>
        </p:nvSpPr>
        <p:spPr>
          <a:xfrm>
            <a:off x="-27" y="14174"/>
            <a:ext cx="9144000" cy="5129400"/>
          </a:xfrm>
          <a:prstGeom prst="rect">
            <a:avLst/>
          </a:prstGeom>
          <a:solidFill>
            <a:srgbClr val="000000">
              <a:alpha val="3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2"/>
          <p:cNvSpPr txBox="1"/>
          <p:nvPr>
            <p:ph idx="4294967295" type="ctrTitle"/>
          </p:nvPr>
        </p:nvSpPr>
        <p:spPr>
          <a:xfrm>
            <a:off x="414075" y="2884500"/>
            <a:ext cx="5278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Instituição</a:t>
            </a:r>
            <a:endParaRPr sz="6000"/>
          </a:p>
        </p:txBody>
      </p:sp>
      <p:grpSp>
        <p:nvGrpSpPr>
          <p:cNvPr id="63" name="Google Shape;63;p12"/>
          <p:cNvGrpSpPr/>
          <p:nvPr/>
        </p:nvGrpSpPr>
        <p:grpSpPr>
          <a:xfrm>
            <a:off x="1745961" y="352459"/>
            <a:ext cx="1675491" cy="1675513"/>
            <a:chOff x="6643075" y="3664250"/>
            <a:chExt cx="407950" cy="407975"/>
          </a:xfrm>
        </p:grpSpPr>
        <p:sp>
          <p:nvSpPr>
            <p:cNvPr id="64" name="Google Shape;64;p12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2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" name="Google Shape;66;p12"/>
          <p:cNvGrpSpPr/>
          <p:nvPr/>
        </p:nvGrpSpPr>
        <p:grpSpPr>
          <a:xfrm rot="727535">
            <a:off x="750467" y="1987952"/>
            <a:ext cx="688825" cy="688786"/>
            <a:chOff x="576250" y="4319400"/>
            <a:chExt cx="442075" cy="442050"/>
          </a:xfrm>
        </p:grpSpPr>
        <p:sp>
          <p:nvSpPr>
            <p:cNvPr id="67" name="Google Shape;67;p12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2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2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2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12"/>
          <p:cNvSpPr/>
          <p:nvPr/>
        </p:nvSpPr>
        <p:spPr>
          <a:xfrm>
            <a:off x="1344744" y="738932"/>
            <a:ext cx="261927" cy="250098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2"/>
          <p:cNvSpPr/>
          <p:nvPr/>
        </p:nvSpPr>
        <p:spPr>
          <a:xfrm rot="2697461">
            <a:off x="3070537" y="2019141"/>
            <a:ext cx="397516" cy="379563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2"/>
          <p:cNvSpPr/>
          <p:nvPr/>
        </p:nvSpPr>
        <p:spPr>
          <a:xfrm>
            <a:off x="3385024" y="1802439"/>
            <a:ext cx="159240" cy="152120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2"/>
          <p:cNvSpPr/>
          <p:nvPr/>
        </p:nvSpPr>
        <p:spPr>
          <a:xfrm rot="1280389">
            <a:off x="1163299" y="1493211"/>
            <a:ext cx="159248" cy="152102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/>
          <p:nvPr/>
        </p:nvSpPr>
        <p:spPr>
          <a:xfrm>
            <a:off x="293650" y="1190525"/>
            <a:ext cx="4794000" cy="32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tillium Web"/>
              <a:buChar char="●"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Salarial: </a:t>
            </a:r>
            <a:r>
              <a:rPr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R$ 36 x Hora Trabalhada(Distribuídos por toda equipe)</a:t>
            </a:r>
            <a:endParaRPr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tillium Web"/>
              <a:buChar char="●"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Licencas </a:t>
            </a: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do Adobe XD: </a:t>
            </a:r>
            <a:r>
              <a:rPr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R$215/mês </a:t>
            </a:r>
            <a:endParaRPr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76" name="Google Shape;276;p30"/>
          <p:cNvSpPr txBox="1"/>
          <p:nvPr>
            <p:ph idx="4294967295" type="title"/>
          </p:nvPr>
        </p:nvSpPr>
        <p:spPr>
          <a:xfrm>
            <a:off x="1559250" y="186475"/>
            <a:ext cx="6025500" cy="66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1"/>
          <p:cNvSpPr txBox="1"/>
          <p:nvPr>
            <p:ph type="title"/>
          </p:nvPr>
        </p:nvSpPr>
        <p:spPr>
          <a:xfrm>
            <a:off x="1559250" y="186475"/>
            <a:ext cx="6025500" cy="66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razo</a:t>
            </a:r>
            <a:endParaRPr/>
          </a:p>
        </p:txBody>
      </p:sp>
      <p:sp>
        <p:nvSpPr>
          <p:cNvPr id="282" name="Google Shape;282;p3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3" name="Google Shape;283;p31"/>
          <p:cNvSpPr txBox="1"/>
          <p:nvPr/>
        </p:nvSpPr>
        <p:spPr>
          <a:xfrm>
            <a:off x="1132100" y="2289425"/>
            <a:ext cx="2861400" cy="9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Início</a:t>
            </a:r>
            <a:endParaRPr sz="2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17/05/2021</a:t>
            </a:r>
            <a:endParaRPr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84" name="Google Shape;284;p31"/>
          <p:cNvSpPr txBox="1"/>
          <p:nvPr/>
        </p:nvSpPr>
        <p:spPr>
          <a:xfrm>
            <a:off x="5293650" y="2333025"/>
            <a:ext cx="2861400" cy="9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Término</a:t>
            </a:r>
            <a:endParaRPr b="1" sz="2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26/08/2021</a:t>
            </a:r>
            <a:endParaRPr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85" name="Google Shape;285;p31"/>
          <p:cNvSpPr/>
          <p:nvPr/>
        </p:nvSpPr>
        <p:spPr>
          <a:xfrm>
            <a:off x="6637624" y="3493128"/>
            <a:ext cx="177600" cy="17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1"/>
          <p:cNvSpPr/>
          <p:nvPr/>
        </p:nvSpPr>
        <p:spPr>
          <a:xfrm>
            <a:off x="2478420" y="3463525"/>
            <a:ext cx="177600" cy="17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7" name="Google Shape;287;p31"/>
          <p:cNvCxnSpPr>
            <a:stCxn id="286" idx="6"/>
            <a:endCxn id="285" idx="2"/>
          </p:cNvCxnSpPr>
          <p:nvPr/>
        </p:nvCxnSpPr>
        <p:spPr>
          <a:xfrm>
            <a:off x="2656020" y="3552325"/>
            <a:ext cx="3981600" cy="29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31"/>
          <p:cNvCxnSpPr>
            <a:stCxn id="286" idx="0"/>
            <a:endCxn id="283" idx="2"/>
          </p:cNvCxnSpPr>
          <p:nvPr/>
        </p:nvCxnSpPr>
        <p:spPr>
          <a:xfrm rot="10800000">
            <a:off x="2562720" y="3286525"/>
            <a:ext cx="4500" cy="1770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p31"/>
          <p:cNvCxnSpPr>
            <a:stCxn id="285" idx="0"/>
            <a:endCxn id="284" idx="2"/>
          </p:cNvCxnSpPr>
          <p:nvPr/>
        </p:nvCxnSpPr>
        <p:spPr>
          <a:xfrm rot="10800000">
            <a:off x="6724324" y="3330228"/>
            <a:ext cx="2100" cy="162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2"/>
          <p:cNvSpPr/>
          <p:nvPr/>
        </p:nvSpPr>
        <p:spPr>
          <a:xfrm>
            <a:off x="-27" y="14174"/>
            <a:ext cx="9144000" cy="5129400"/>
          </a:xfrm>
          <a:prstGeom prst="rect">
            <a:avLst/>
          </a:prstGeom>
          <a:solidFill>
            <a:srgbClr val="000000">
              <a:alpha val="3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2"/>
          <p:cNvSpPr txBox="1"/>
          <p:nvPr>
            <p:ph idx="4294967295" type="ctrTitle"/>
          </p:nvPr>
        </p:nvSpPr>
        <p:spPr>
          <a:xfrm>
            <a:off x="685800" y="2726350"/>
            <a:ext cx="5278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Stakeholders</a:t>
            </a:r>
            <a:endParaRPr sz="6000"/>
          </a:p>
        </p:txBody>
      </p:sp>
      <p:grpSp>
        <p:nvGrpSpPr>
          <p:cNvPr id="296" name="Google Shape;296;p32"/>
          <p:cNvGrpSpPr/>
          <p:nvPr/>
        </p:nvGrpSpPr>
        <p:grpSpPr>
          <a:xfrm>
            <a:off x="1745961" y="352459"/>
            <a:ext cx="1675491" cy="1675513"/>
            <a:chOff x="6643075" y="3664250"/>
            <a:chExt cx="407950" cy="407975"/>
          </a:xfrm>
        </p:grpSpPr>
        <p:sp>
          <p:nvSpPr>
            <p:cNvPr id="297" name="Google Shape;297;p32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2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9" name="Google Shape;299;p32"/>
          <p:cNvGrpSpPr/>
          <p:nvPr/>
        </p:nvGrpSpPr>
        <p:grpSpPr>
          <a:xfrm rot="727535">
            <a:off x="750467" y="1987952"/>
            <a:ext cx="688825" cy="688786"/>
            <a:chOff x="576250" y="4319400"/>
            <a:chExt cx="442075" cy="442050"/>
          </a:xfrm>
        </p:grpSpPr>
        <p:sp>
          <p:nvSpPr>
            <p:cNvPr id="300" name="Google Shape;300;p32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2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2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2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4" name="Google Shape;304;p32"/>
          <p:cNvSpPr/>
          <p:nvPr/>
        </p:nvSpPr>
        <p:spPr>
          <a:xfrm>
            <a:off x="1344744" y="738932"/>
            <a:ext cx="261927" cy="250098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2"/>
          <p:cNvSpPr/>
          <p:nvPr/>
        </p:nvSpPr>
        <p:spPr>
          <a:xfrm rot="2697461">
            <a:off x="3070537" y="2019141"/>
            <a:ext cx="397516" cy="379563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2"/>
          <p:cNvSpPr/>
          <p:nvPr/>
        </p:nvSpPr>
        <p:spPr>
          <a:xfrm>
            <a:off x="3385024" y="1802439"/>
            <a:ext cx="159240" cy="152120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2"/>
          <p:cNvSpPr/>
          <p:nvPr/>
        </p:nvSpPr>
        <p:spPr>
          <a:xfrm rot="1280389">
            <a:off x="1163299" y="1493211"/>
            <a:ext cx="159248" cy="152102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" name="Google Shape;309;p32"/>
          <p:cNvSpPr txBox="1"/>
          <p:nvPr/>
        </p:nvSpPr>
        <p:spPr>
          <a:xfrm>
            <a:off x="5065675" y="1705075"/>
            <a:ext cx="3325200" cy="30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3"/>
          <p:cNvSpPr/>
          <p:nvPr/>
        </p:nvSpPr>
        <p:spPr>
          <a:xfrm>
            <a:off x="-27" y="14174"/>
            <a:ext cx="9144000" cy="5129400"/>
          </a:xfrm>
          <a:prstGeom prst="rect">
            <a:avLst/>
          </a:prstGeom>
          <a:solidFill>
            <a:srgbClr val="000000">
              <a:alpha val="3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8961151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3"/>
          <p:cNvSpPr txBox="1"/>
          <p:nvPr>
            <p:ph type="title"/>
          </p:nvPr>
        </p:nvSpPr>
        <p:spPr>
          <a:xfrm>
            <a:off x="1559250" y="186475"/>
            <a:ext cx="6025500" cy="66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Stakeholders</a:t>
            </a:r>
            <a:endParaRPr/>
          </a:p>
        </p:txBody>
      </p:sp>
      <p:sp>
        <p:nvSpPr>
          <p:cNvPr id="316" name="Google Shape;316;p3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" name="Google Shape;317;p33"/>
          <p:cNvSpPr txBox="1"/>
          <p:nvPr/>
        </p:nvSpPr>
        <p:spPr>
          <a:xfrm>
            <a:off x="498200" y="1406750"/>
            <a:ext cx="2861400" cy="28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Product Owner</a:t>
            </a:r>
            <a:endParaRPr b="1" sz="2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uli"/>
              <a:buChar char="●"/>
            </a:pPr>
            <a:r>
              <a:rPr lang="en" sz="15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Marcus </a:t>
            </a:r>
            <a:r>
              <a:rPr lang="en" sz="15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Eugênio</a:t>
            </a:r>
            <a:endParaRPr sz="15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Supervisores</a:t>
            </a:r>
            <a:endParaRPr b="1" sz="2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uli"/>
              <a:buChar char="●"/>
            </a:pPr>
            <a:r>
              <a:rPr lang="en" sz="15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Simone Cristiane</a:t>
            </a:r>
            <a:endParaRPr sz="15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uli"/>
              <a:buChar char="●"/>
            </a:pPr>
            <a:r>
              <a:rPr lang="en" sz="15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Jéssyka Vilela</a:t>
            </a:r>
            <a:endParaRPr sz="15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18" name="Google Shape;318;p33"/>
          <p:cNvSpPr txBox="1"/>
          <p:nvPr/>
        </p:nvSpPr>
        <p:spPr>
          <a:xfrm>
            <a:off x="3463096" y="1406750"/>
            <a:ext cx="2861400" cy="28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Time do projeto</a:t>
            </a:r>
            <a:endParaRPr b="1" sz="2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uli"/>
              <a:buChar char="●"/>
            </a:pPr>
            <a:r>
              <a:rPr lang="en" sz="15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Anderson Laurentino</a:t>
            </a:r>
            <a:endParaRPr sz="15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uli"/>
              <a:buChar char="●"/>
            </a:pPr>
            <a:r>
              <a:rPr lang="en" sz="15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José Helton</a:t>
            </a:r>
            <a:endParaRPr sz="15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uli"/>
              <a:buChar char="●"/>
            </a:pPr>
            <a:r>
              <a:rPr lang="en" sz="15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João Matheus</a:t>
            </a:r>
            <a:endParaRPr sz="15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uli"/>
              <a:buChar char="●"/>
            </a:pPr>
            <a:r>
              <a:rPr lang="en" sz="15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Gabriel Vanderlei</a:t>
            </a:r>
            <a:endParaRPr sz="15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uli"/>
              <a:buChar char="●"/>
            </a:pPr>
            <a:r>
              <a:rPr lang="en" sz="15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Victoria Pantoja</a:t>
            </a:r>
            <a:endParaRPr sz="15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4"/>
          <p:cNvSpPr/>
          <p:nvPr/>
        </p:nvSpPr>
        <p:spPr>
          <a:xfrm>
            <a:off x="-27" y="14174"/>
            <a:ext cx="9144000" cy="5129400"/>
          </a:xfrm>
          <a:prstGeom prst="rect">
            <a:avLst/>
          </a:prstGeom>
          <a:solidFill>
            <a:srgbClr val="000000">
              <a:alpha val="3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4"/>
          <p:cNvSpPr txBox="1"/>
          <p:nvPr>
            <p:ph idx="4294967295" type="ctrTitle"/>
          </p:nvPr>
        </p:nvSpPr>
        <p:spPr>
          <a:xfrm>
            <a:off x="685800" y="2770425"/>
            <a:ext cx="5522100" cy="167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Marcos do projeto</a:t>
            </a:r>
            <a:endParaRPr sz="6000"/>
          </a:p>
        </p:txBody>
      </p:sp>
      <p:grpSp>
        <p:nvGrpSpPr>
          <p:cNvPr id="325" name="Google Shape;325;p34"/>
          <p:cNvGrpSpPr/>
          <p:nvPr/>
        </p:nvGrpSpPr>
        <p:grpSpPr>
          <a:xfrm>
            <a:off x="1745961" y="352459"/>
            <a:ext cx="1675491" cy="1675513"/>
            <a:chOff x="6643075" y="3664250"/>
            <a:chExt cx="407950" cy="407975"/>
          </a:xfrm>
        </p:grpSpPr>
        <p:sp>
          <p:nvSpPr>
            <p:cNvPr id="326" name="Google Shape;326;p34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4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" name="Google Shape;328;p34"/>
          <p:cNvGrpSpPr/>
          <p:nvPr/>
        </p:nvGrpSpPr>
        <p:grpSpPr>
          <a:xfrm rot="727535">
            <a:off x="750467" y="1987952"/>
            <a:ext cx="688825" cy="688786"/>
            <a:chOff x="576250" y="4319400"/>
            <a:chExt cx="442075" cy="442050"/>
          </a:xfrm>
        </p:grpSpPr>
        <p:sp>
          <p:nvSpPr>
            <p:cNvPr id="329" name="Google Shape;329;p34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4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4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4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3" name="Google Shape;333;p34"/>
          <p:cNvSpPr/>
          <p:nvPr/>
        </p:nvSpPr>
        <p:spPr>
          <a:xfrm>
            <a:off x="1344744" y="738932"/>
            <a:ext cx="261927" cy="250098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4"/>
          <p:cNvSpPr/>
          <p:nvPr/>
        </p:nvSpPr>
        <p:spPr>
          <a:xfrm rot="2697461">
            <a:off x="3070537" y="2019141"/>
            <a:ext cx="397516" cy="379563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4"/>
          <p:cNvSpPr/>
          <p:nvPr/>
        </p:nvSpPr>
        <p:spPr>
          <a:xfrm>
            <a:off x="3385024" y="1802439"/>
            <a:ext cx="159240" cy="152120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4"/>
          <p:cNvSpPr/>
          <p:nvPr/>
        </p:nvSpPr>
        <p:spPr>
          <a:xfrm rot="1280389">
            <a:off x="1163299" y="1493211"/>
            <a:ext cx="159248" cy="152102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8" name="Google Shape;338;p34"/>
          <p:cNvSpPr txBox="1"/>
          <p:nvPr/>
        </p:nvSpPr>
        <p:spPr>
          <a:xfrm>
            <a:off x="5065675" y="1705075"/>
            <a:ext cx="3325200" cy="30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44" name="Google Shape;344;p35"/>
          <p:cNvGraphicFramePr/>
          <p:nvPr/>
        </p:nvGraphicFramePr>
        <p:xfrm>
          <a:off x="1559250" y="1701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{845A5B21-503E-45E7-BCCF-76940F660A3F}</a:tableStyleId>
              </a:tblPr>
              <a:tblGrid>
                <a:gridCol w="1655625"/>
                <a:gridCol w="1664275"/>
                <a:gridCol w="1222975"/>
                <a:gridCol w="1188350"/>
              </a:tblGrid>
              <a:tr h="384175">
                <a:tc gridSpan="3"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34343"/>
                          </a:solidFill>
                        </a:rPr>
                        <a:t>Kickoff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34343"/>
                          </a:solidFill>
                        </a:rPr>
                        <a:t> 17/06/2021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4175">
                <a:tc gridSpan="3"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34343"/>
                          </a:solidFill>
                        </a:rPr>
                        <a:t> 1° Status Report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34343"/>
                          </a:solidFill>
                        </a:rPr>
                        <a:t> 08/07/2021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4175">
                <a:tc gridSpan="3"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34343"/>
                          </a:solidFill>
                        </a:rPr>
                        <a:t> 2° Status Report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34343"/>
                          </a:solidFill>
                        </a:rPr>
                        <a:t> 05/08/2021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4175">
                <a:tc gridSpan="3"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34343"/>
                          </a:solidFill>
                        </a:rPr>
                        <a:t> Entrega Final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34343"/>
                          </a:solidFill>
                        </a:rPr>
                        <a:t> 26/08/2021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45" name="Google Shape;345;p35"/>
          <p:cNvSpPr txBox="1"/>
          <p:nvPr>
            <p:ph type="title"/>
          </p:nvPr>
        </p:nvSpPr>
        <p:spPr>
          <a:xfrm>
            <a:off x="1559250" y="186475"/>
            <a:ext cx="6025500" cy="66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Marcos do projeto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6"/>
          <p:cNvSpPr txBox="1"/>
          <p:nvPr>
            <p:ph type="title"/>
          </p:nvPr>
        </p:nvSpPr>
        <p:spPr>
          <a:xfrm>
            <a:off x="1559250" y="2143050"/>
            <a:ext cx="6025500" cy="85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DÚVIDAS?</a:t>
            </a:r>
            <a:endParaRPr sz="4800"/>
          </a:p>
        </p:txBody>
      </p:sp>
      <p:sp>
        <p:nvSpPr>
          <p:cNvPr id="351" name="Google Shape;351;p3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/>
        </p:nvSpPr>
        <p:spPr>
          <a:xfrm>
            <a:off x="484425" y="1681500"/>
            <a:ext cx="44241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tillium Web"/>
              <a:buChar char="●"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É uma instituição de ensino verticalizada que oferece educação básica à superior com cerca de 20.000 alunos e com total de 17 campis no estado de Pernambuco.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81" name="Google Shape;81;p13"/>
          <p:cNvPicPr preferRelativeResize="0"/>
          <p:nvPr/>
        </p:nvPicPr>
        <p:blipFill rotWithShape="1">
          <a:blip r:embed="rId3">
            <a:alphaModFix/>
          </a:blip>
          <a:srcRect b="-79133" l="0" r="-4733" t="-51441"/>
          <a:stretch/>
        </p:blipFill>
        <p:spPr>
          <a:xfrm>
            <a:off x="5093125" y="1151250"/>
            <a:ext cx="3921900" cy="2841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/>
        </p:nvSpPr>
        <p:spPr>
          <a:xfrm>
            <a:off x="456125" y="188675"/>
            <a:ext cx="4424100" cy="43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Missão: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“Promover a educação profissional, científica e tecnológica, em todos os seus níveis e modalidades, com base no princípio da indissociabilidade das ações de Ensino, Pesquisa e Extensão, comprometida com uma prática cidadã e inclusiva, de modo a contribuir para a formação integral do ser humano e o desenvolvimento sustentável da sociedade.”</a:t>
            </a:r>
            <a:endParaRPr b="1" sz="13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Visão: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“Ser uma Instituição de referência nacional em formação profissional que promove educação, ciência e tecnologia de forma sustentável e sempre em benefício da sociedade.</a:t>
            </a:r>
            <a:endParaRPr b="1" sz="13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	</a:t>
            </a: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Valores: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“Compromisso com a justiça social, equidade, cidadania, ética, preservação do meio ambiente, transparência e gestão democrática.”</a:t>
            </a:r>
            <a:endParaRPr b="1" sz="13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87" name="Google Shape;87;p14"/>
          <p:cNvPicPr preferRelativeResize="0"/>
          <p:nvPr/>
        </p:nvPicPr>
        <p:blipFill rotWithShape="1">
          <a:blip r:embed="rId3">
            <a:alphaModFix/>
          </a:blip>
          <a:srcRect b="-79133" l="0" r="-4733" t="-51441"/>
          <a:stretch/>
        </p:blipFill>
        <p:spPr>
          <a:xfrm>
            <a:off x="5093125" y="1151250"/>
            <a:ext cx="3921900" cy="2841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/>
          <p:nvPr/>
        </p:nvSpPr>
        <p:spPr>
          <a:xfrm>
            <a:off x="-27" y="14174"/>
            <a:ext cx="9144000" cy="5129400"/>
          </a:xfrm>
          <a:prstGeom prst="rect">
            <a:avLst/>
          </a:prstGeom>
          <a:solidFill>
            <a:srgbClr val="000000">
              <a:alpha val="3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5"/>
          <p:cNvSpPr txBox="1"/>
          <p:nvPr>
            <p:ph idx="4294967295" type="ctrTitle"/>
          </p:nvPr>
        </p:nvSpPr>
        <p:spPr>
          <a:xfrm>
            <a:off x="414075" y="2884500"/>
            <a:ext cx="5278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Justificativa</a:t>
            </a:r>
            <a:endParaRPr sz="6000"/>
          </a:p>
        </p:txBody>
      </p:sp>
      <p:grpSp>
        <p:nvGrpSpPr>
          <p:cNvPr id="94" name="Google Shape;94;p15"/>
          <p:cNvGrpSpPr/>
          <p:nvPr/>
        </p:nvGrpSpPr>
        <p:grpSpPr>
          <a:xfrm>
            <a:off x="1745961" y="352459"/>
            <a:ext cx="1675491" cy="1675513"/>
            <a:chOff x="6643075" y="3664250"/>
            <a:chExt cx="407950" cy="407975"/>
          </a:xfrm>
        </p:grpSpPr>
        <p:sp>
          <p:nvSpPr>
            <p:cNvPr id="95" name="Google Shape;95;p15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" name="Google Shape;97;p15"/>
          <p:cNvGrpSpPr/>
          <p:nvPr/>
        </p:nvGrpSpPr>
        <p:grpSpPr>
          <a:xfrm rot="727535">
            <a:off x="750467" y="1987952"/>
            <a:ext cx="688825" cy="688786"/>
            <a:chOff x="576250" y="4319400"/>
            <a:chExt cx="442075" cy="442050"/>
          </a:xfrm>
        </p:grpSpPr>
        <p:sp>
          <p:nvSpPr>
            <p:cNvPr id="98" name="Google Shape;98;p15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5"/>
          <p:cNvSpPr/>
          <p:nvPr/>
        </p:nvSpPr>
        <p:spPr>
          <a:xfrm>
            <a:off x="1344744" y="738932"/>
            <a:ext cx="261927" cy="250098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5"/>
          <p:cNvSpPr/>
          <p:nvPr/>
        </p:nvSpPr>
        <p:spPr>
          <a:xfrm rot="2697461">
            <a:off x="3070537" y="2019141"/>
            <a:ext cx="397516" cy="379563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3385024" y="1802439"/>
            <a:ext cx="159240" cy="152120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5"/>
          <p:cNvSpPr/>
          <p:nvPr/>
        </p:nvSpPr>
        <p:spPr>
          <a:xfrm rot="1280389">
            <a:off x="1163299" y="1493211"/>
            <a:ext cx="159248" cy="152102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/>
        </p:nvSpPr>
        <p:spPr>
          <a:xfrm>
            <a:off x="456125" y="178825"/>
            <a:ext cx="4424100" cy="45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Titillium Web"/>
              <a:buChar char="●"/>
            </a:pPr>
            <a:r>
              <a:rPr b="1" lang="en" sz="13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O sistema atual do mobili tem baixa usabilidade fazendo com que o cliente prefira abordagem não informatizada que possui uma grande burocracia</a:t>
            </a:r>
            <a:endParaRPr b="1" sz="13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Titillium Web"/>
              <a:buChar char="●"/>
            </a:pPr>
            <a:r>
              <a:rPr b="1" lang="en" sz="13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Rotineiramente tem vacância de assentos nos veículos, ocasionando custos desnecessários de transporte.</a:t>
            </a:r>
            <a:endParaRPr b="1" sz="13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Titillium Web"/>
              <a:buChar char="●"/>
            </a:pPr>
            <a:r>
              <a:rPr b="1" lang="en" sz="13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Quando o passageiro pede uma viagem só de ida o motorista é obrigado a voltar com o veículo sozinho o gera um grande custo de combustível.</a:t>
            </a:r>
            <a:endParaRPr b="1" sz="13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Titillium Web"/>
              <a:buChar char="●"/>
            </a:pPr>
            <a:r>
              <a:rPr b="1" lang="en" sz="13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Quando o servidor pede o veículo, porém não disponibiliza para pegar outros funcionário de campi no meio do caminho que tenham o destino durante o trajeto.</a:t>
            </a:r>
            <a:endParaRPr b="1" sz="13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Titillium Web"/>
              <a:buChar char="●"/>
            </a:pPr>
            <a:r>
              <a:rPr b="1" lang="en" sz="13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As telas anteriormente desenvolvidas apenas contemplavam o servidor que gostaria de solicitar a carona, deixando de lado as visões do motorista e da logística.</a:t>
            </a:r>
            <a:endParaRPr b="1" sz="13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4350" y="1151250"/>
            <a:ext cx="3921900" cy="2841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/>
        </p:nvSpPr>
        <p:spPr>
          <a:xfrm>
            <a:off x="529250" y="310550"/>
            <a:ext cx="4424100" cy="43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Levantamento de informações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tillium Web"/>
              <a:buChar char="●"/>
            </a:pPr>
            <a:r>
              <a:rPr b="1"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Leitura de documentos</a:t>
            </a:r>
            <a:endParaRPr b="1"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tillium Web"/>
              <a:buChar char="●"/>
            </a:pPr>
            <a:r>
              <a:rPr b="1"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Entrevistas estruturadas e remotas</a:t>
            </a:r>
            <a:endParaRPr b="1"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tillium Web"/>
              <a:buChar char="●"/>
            </a:pPr>
            <a:r>
              <a:rPr b="1"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Brainstorm</a:t>
            </a:r>
            <a:endParaRPr b="1"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/>
        </p:nvSpPr>
        <p:spPr>
          <a:xfrm>
            <a:off x="508025" y="1619850"/>
            <a:ext cx="5635200" cy="19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Resultado no levantamento de informações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tillium Web"/>
              <a:buChar char="●"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É um processo de suporte;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tillium Web"/>
              <a:buChar char="●"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Mapeamento do processo </a:t>
            </a: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inicial</a:t>
            </a: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: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tillium Web"/>
              <a:buChar char="○"/>
            </a:pPr>
            <a:r>
              <a:rPr b="1" lang="en" sz="1800" u="sng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diagram.svg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/>
          <p:nvPr/>
        </p:nvSpPr>
        <p:spPr>
          <a:xfrm>
            <a:off x="-27" y="14174"/>
            <a:ext cx="9144000" cy="5129400"/>
          </a:xfrm>
          <a:prstGeom prst="rect">
            <a:avLst/>
          </a:prstGeom>
          <a:solidFill>
            <a:srgbClr val="000000">
              <a:alpha val="3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9"/>
          <p:cNvSpPr txBox="1"/>
          <p:nvPr>
            <p:ph idx="4294967295" type="ctrTitle"/>
          </p:nvPr>
        </p:nvSpPr>
        <p:spPr>
          <a:xfrm>
            <a:off x="685800" y="2915650"/>
            <a:ext cx="5278800" cy="1635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Objetivos do projeto</a:t>
            </a:r>
            <a:endParaRPr sz="6000"/>
          </a:p>
        </p:txBody>
      </p:sp>
      <p:grpSp>
        <p:nvGrpSpPr>
          <p:cNvPr id="129" name="Google Shape;129;p19"/>
          <p:cNvGrpSpPr/>
          <p:nvPr/>
        </p:nvGrpSpPr>
        <p:grpSpPr>
          <a:xfrm>
            <a:off x="1745961" y="352459"/>
            <a:ext cx="1675491" cy="1675513"/>
            <a:chOff x="6643075" y="3664250"/>
            <a:chExt cx="407950" cy="407975"/>
          </a:xfrm>
        </p:grpSpPr>
        <p:sp>
          <p:nvSpPr>
            <p:cNvPr id="130" name="Google Shape;130;p19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9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" name="Google Shape;132;p19"/>
          <p:cNvGrpSpPr/>
          <p:nvPr/>
        </p:nvGrpSpPr>
        <p:grpSpPr>
          <a:xfrm rot="727535">
            <a:off x="750467" y="1987952"/>
            <a:ext cx="688825" cy="688786"/>
            <a:chOff x="576250" y="4319400"/>
            <a:chExt cx="442075" cy="442050"/>
          </a:xfrm>
        </p:grpSpPr>
        <p:sp>
          <p:nvSpPr>
            <p:cNvPr id="133" name="Google Shape;133;p19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9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9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9050">
              <a:solidFill>
                <a:srgbClr val="7DF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" name="Google Shape;137;p19"/>
          <p:cNvSpPr/>
          <p:nvPr/>
        </p:nvSpPr>
        <p:spPr>
          <a:xfrm>
            <a:off x="1344744" y="738932"/>
            <a:ext cx="261927" cy="250098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9"/>
          <p:cNvSpPr/>
          <p:nvPr/>
        </p:nvSpPr>
        <p:spPr>
          <a:xfrm rot="2697461">
            <a:off x="3070537" y="2019141"/>
            <a:ext cx="397516" cy="379563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/>
          <p:cNvSpPr/>
          <p:nvPr/>
        </p:nvSpPr>
        <p:spPr>
          <a:xfrm>
            <a:off x="3385024" y="1802439"/>
            <a:ext cx="159240" cy="152120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9"/>
          <p:cNvSpPr/>
          <p:nvPr/>
        </p:nvSpPr>
        <p:spPr>
          <a:xfrm rot="1280389">
            <a:off x="1163299" y="1493211"/>
            <a:ext cx="159248" cy="152102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7DF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inaco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